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2" r:id="rId3"/>
    <p:sldId id="263" r:id="rId4"/>
    <p:sldId id="266" r:id="rId5"/>
    <p:sldId id="264" r:id="rId6"/>
    <p:sldId id="265" r:id="rId7"/>
    <p:sldId id="267" r:id="rId8"/>
    <p:sldId id="268" r:id="rId9"/>
    <p:sldId id="269" r:id="rId10"/>
    <p:sldId id="270" r:id="rId11"/>
    <p:sldId id="256" r:id="rId12"/>
    <p:sldId id="257" r:id="rId13"/>
    <p:sldId id="258" r:id="rId14"/>
    <p:sldId id="259"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DE134-586B-4A40-9E8E-9AD81563E251}" type="doc">
      <dgm:prSet loTypeId="urn:microsoft.com/office/officeart/2005/8/layout/vList3" loCatId="list" qsTypeId="urn:microsoft.com/office/officeart/2005/8/quickstyle/3d1" qsCatId="3D" csTypeId="urn:microsoft.com/office/officeart/2005/8/colors/accent1_2" csCatId="accent1" phldr="1"/>
      <dgm:spPr/>
    </dgm:pt>
    <dgm:pt modelId="{B93F8B63-8443-4CC6-B443-93512CD8145C}">
      <dgm:prSet phldrT="[Text]"/>
      <dgm:spPr/>
      <dgm:t>
        <a:bodyPr/>
        <a:lstStyle/>
        <a:p>
          <a:r>
            <a:rPr lang="en-US" dirty="0"/>
            <a:t>Allowable</a:t>
          </a:r>
        </a:p>
      </dgm:t>
    </dgm:pt>
    <dgm:pt modelId="{83A2E2F5-7E9C-48CB-ABE8-29C6B41A280C}" type="parTrans" cxnId="{1F48CE92-4624-41C9-9D5F-5387D2215B04}">
      <dgm:prSet/>
      <dgm:spPr/>
      <dgm:t>
        <a:bodyPr/>
        <a:lstStyle/>
        <a:p>
          <a:endParaRPr lang="en-US"/>
        </a:p>
      </dgm:t>
    </dgm:pt>
    <dgm:pt modelId="{0FB4EAB0-06D8-42BA-B5C2-8C5E57A7E45B}" type="sibTrans" cxnId="{1F48CE92-4624-41C9-9D5F-5387D2215B04}">
      <dgm:prSet/>
      <dgm:spPr/>
      <dgm:t>
        <a:bodyPr/>
        <a:lstStyle/>
        <a:p>
          <a:endParaRPr lang="en-US"/>
        </a:p>
      </dgm:t>
    </dgm:pt>
    <dgm:pt modelId="{A754F136-6EF5-4915-BB4B-A44D96BA9C0F}">
      <dgm:prSet phldrT="[Text]"/>
      <dgm:spPr/>
      <dgm:t>
        <a:bodyPr/>
        <a:lstStyle/>
        <a:p>
          <a:r>
            <a:rPr lang="en-US" dirty="0"/>
            <a:t>Reasonable</a:t>
          </a:r>
        </a:p>
      </dgm:t>
    </dgm:pt>
    <dgm:pt modelId="{FE67A5A3-FDA4-4C3B-9D19-BE6F34D220B9}" type="parTrans" cxnId="{28754640-57C0-4DFF-8EC8-BF257668510C}">
      <dgm:prSet/>
      <dgm:spPr/>
      <dgm:t>
        <a:bodyPr/>
        <a:lstStyle/>
        <a:p>
          <a:endParaRPr lang="en-US"/>
        </a:p>
      </dgm:t>
    </dgm:pt>
    <dgm:pt modelId="{EF621919-2661-471C-A9F8-2A267512B000}" type="sibTrans" cxnId="{28754640-57C0-4DFF-8EC8-BF257668510C}">
      <dgm:prSet/>
      <dgm:spPr/>
      <dgm:t>
        <a:bodyPr/>
        <a:lstStyle/>
        <a:p>
          <a:endParaRPr lang="en-US"/>
        </a:p>
      </dgm:t>
    </dgm:pt>
    <dgm:pt modelId="{C5462397-5A6F-40EE-BCE1-B2D55F4AC746}">
      <dgm:prSet phldrT="[Text]"/>
      <dgm:spPr/>
      <dgm:t>
        <a:bodyPr/>
        <a:lstStyle/>
        <a:p>
          <a:r>
            <a:rPr lang="en-US" dirty="0"/>
            <a:t>Current</a:t>
          </a:r>
        </a:p>
      </dgm:t>
    </dgm:pt>
    <dgm:pt modelId="{B3BEC383-B25E-4C95-9994-61D4EEFBED2F}" type="parTrans" cxnId="{B06097CC-134D-44FC-AC70-FBC2D6A97AE5}">
      <dgm:prSet/>
      <dgm:spPr/>
      <dgm:t>
        <a:bodyPr/>
        <a:lstStyle/>
        <a:p>
          <a:endParaRPr lang="en-US"/>
        </a:p>
      </dgm:t>
    </dgm:pt>
    <dgm:pt modelId="{DB692FF6-8544-40FC-8E6B-0908692F64EC}" type="sibTrans" cxnId="{B06097CC-134D-44FC-AC70-FBC2D6A97AE5}">
      <dgm:prSet/>
      <dgm:spPr/>
      <dgm:t>
        <a:bodyPr/>
        <a:lstStyle/>
        <a:p>
          <a:endParaRPr lang="en-US"/>
        </a:p>
      </dgm:t>
    </dgm:pt>
    <dgm:pt modelId="{2633C97C-270A-4697-A577-FD6BEB8EF705}">
      <dgm:prSet phldrT="[Text]"/>
      <dgm:spPr/>
      <dgm:t>
        <a:bodyPr/>
        <a:lstStyle/>
        <a:p>
          <a:r>
            <a:rPr lang="en-US" dirty="0"/>
            <a:t>Documented</a:t>
          </a:r>
        </a:p>
      </dgm:t>
    </dgm:pt>
    <dgm:pt modelId="{F89A568E-304E-4AED-B7FE-BAD67511E7D6}" type="parTrans" cxnId="{A66E54CC-E6CE-4300-8EA2-4B648DFE04C5}">
      <dgm:prSet/>
      <dgm:spPr/>
      <dgm:t>
        <a:bodyPr/>
        <a:lstStyle/>
        <a:p>
          <a:endParaRPr lang="en-US"/>
        </a:p>
      </dgm:t>
    </dgm:pt>
    <dgm:pt modelId="{6C17F55C-1C48-46B1-8C32-C640A8812E60}" type="sibTrans" cxnId="{A66E54CC-E6CE-4300-8EA2-4B648DFE04C5}">
      <dgm:prSet/>
      <dgm:spPr/>
      <dgm:t>
        <a:bodyPr/>
        <a:lstStyle/>
        <a:p>
          <a:endParaRPr lang="en-US"/>
        </a:p>
      </dgm:t>
    </dgm:pt>
    <dgm:pt modelId="{9D361A0A-8C48-4BD6-B8DF-6377C40E824A}">
      <dgm:prSet phldrT="[Text]"/>
      <dgm:spPr/>
      <dgm:t>
        <a:bodyPr/>
        <a:lstStyle/>
        <a:p>
          <a:r>
            <a:rPr lang="en-US" dirty="0"/>
            <a:t>Necessary</a:t>
          </a:r>
        </a:p>
      </dgm:t>
    </dgm:pt>
    <dgm:pt modelId="{386854C6-3FD1-48F6-8BEA-E1C0456B2114}" type="parTrans" cxnId="{265A4341-13BC-4C51-AB99-969F2D438532}">
      <dgm:prSet/>
      <dgm:spPr/>
      <dgm:t>
        <a:bodyPr/>
        <a:lstStyle/>
        <a:p>
          <a:endParaRPr lang="en-US"/>
        </a:p>
      </dgm:t>
    </dgm:pt>
    <dgm:pt modelId="{DCE9F838-7FFC-4104-BB5E-55BF2056D6E9}" type="sibTrans" cxnId="{265A4341-13BC-4C51-AB99-969F2D438532}">
      <dgm:prSet/>
      <dgm:spPr/>
      <dgm:t>
        <a:bodyPr/>
        <a:lstStyle/>
        <a:p>
          <a:endParaRPr lang="en-US"/>
        </a:p>
      </dgm:t>
    </dgm:pt>
    <dgm:pt modelId="{9088903F-B9DD-4A92-ACBA-2272406815EF}" type="pres">
      <dgm:prSet presAssocID="{209DE134-586B-4A40-9E8E-9AD81563E251}" presName="linearFlow" presStyleCnt="0">
        <dgm:presLayoutVars>
          <dgm:dir/>
          <dgm:resizeHandles val="exact"/>
        </dgm:presLayoutVars>
      </dgm:prSet>
      <dgm:spPr/>
    </dgm:pt>
    <dgm:pt modelId="{86564A37-35AA-4A06-BABA-C882AE12ECF6}" type="pres">
      <dgm:prSet presAssocID="{B93F8B63-8443-4CC6-B443-93512CD8145C}" presName="composite" presStyleCnt="0"/>
      <dgm:spPr/>
    </dgm:pt>
    <dgm:pt modelId="{D9B8EC98-65DD-46BB-A652-8A348505234A}" type="pres">
      <dgm:prSet presAssocID="{B93F8B63-8443-4CC6-B443-93512CD8145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34652FAD-9A56-4D13-A562-460F400314C8}" type="pres">
      <dgm:prSet presAssocID="{B93F8B63-8443-4CC6-B443-93512CD8145C}" presName="txShp" presStyleLbl="node1" presStyleIdx="0" presStyleCnt="5">
        <dgm:presLayoutVars>
          <dgm:bulletEnabled val="1"/>
        </dgm:presLayoutVars>
      </dgm:prSet>
      <dgm:spPr/>
    </dgm:pt>
    <dgm:pt modelId="{91463E69-5D1D-4E20-8798-2D85A0281BC5}" type="pres">
      <dgm:prSet presAssocID="{0FB4EAB0-06D8-42BA-B5C2-8C5E57A7E45B}" presName="spacing" presStyleCnt="0"/>
      <dgm:spPr/>
    </dgm:pt>
    <dgm:pt modelId="{BACEB360-A702-4A29-8DCF-C8A88CC4FEEC}" type="pres">
      <dgm:prSet presAssocID="{A754F136-6EF5-4915-BB4B-A44D96BA9C0F}" presName="composite" presStyleCnt="0"/>
      <dgm:spPr/>
    </dgm:pt>
    <dgm:pt modelId="{2693631A-FC79-4F27-84E2-0FE9A9B19271}" type="pres">
      <dgm:prSet presAssocID="{A754F136-6EF5-4915-BB4B-A44D96BA9C0F}"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707A31F0-6F5C-4E3B-8AF9-219871AC7DF9}" type="pres">
      <dgm:prSet presAssocID="{A754F136-6EF5-4915-BB4B-A44D96BA9C0F}" presName="txShp" presStyleLbl="node1" presStyleIdx="1" presStyleCnt="5">
        <dgm:presLayoutVars>
          <dgm:bulletEnabled val="1"/>
        </dgm:presLayoutVars>
      </dgm:prSet>
      <dgm:spPr/>
    </dgm:pt>
    <dgm:pt modelId="{EEA15845-3DF0-488C-B26C-ADF4EB89AB54}" type="pres">
      <dgm:prSet presAssocID="{EF621919-2661-471C-A9F8-2A267512B000}" presName="spacing" presStyleCnt="0"/>
      <dgm:spPr/>
    </dgm:pt>
    <dgm:pt modelId="{539F96C7-0DE4-4712-A167-2E434849C674}" type="pres">
      <dgm:prSet presAssocID="{9D361A0A-8C48-4BD6-B8DF-6377C40E824A}" presName="composite" presStyleCnt="0"/>
      <dgm:spPr/>
    </dgm:pt>
    <dgm:pt modelId="{449A63D0-72EB-4633-B303-53F273E8D560}" type="pres">
      <dgm:prSet presAssocID="{9D361A0A-8C48-4BD6-B8DF-6377C40E824A}" presName="imgShp" presStyleLbl="fgImgPlace1" presStyleIdx="2" presStyleCnt="5" custScaleX="113555" custScaleY="93488"/>
      <dgm:spPr>
        <a:blipFill>
          <a:blip xmlns:r="http://schemas.openxmlformats.org/officeDocument/2006/relationships" r:embed="rId3"/>
          <a:srcRect/>
          <a:stretch>
            <a:fillRect t="-5000" b="-5000"/>
          </a:stretch>
        </a:blipFill>
      </dgm:spPr>
    </dgm:pt>
    <dgm:pt modelId="{7DF2F574-EF52-40AD-A427-7690A5366AA3}" type="pres">
      <dgm:prSet presAssocID="{9D361A0A-8C48-4BD6-B8DF-6377C40E824A}" presName="txShp" presStyleLbl="node1" presStyleIdx="2" presStyleCnt="5">
        <dgm:presLayoutVars>
          <dgm:bulletEnabled val="1"/>
        </dgm:presLayoutVars>
      </dgm:prSet>
      <dgm:spPr/>
    </dgm:pt>
    <dgm:pt modelId="{9BCD099B-F36D-4646-A646-B9E085E2C22A}" type="pres">
      <dgm:prSet presAssocID="{DCE9F838-7FFC-4104-BB5E-55BF2056D6E9}" presName="spacing" presStyleCnt="0"/>
      <dgm:spPr/>
    </dgm:pt>
    <dgm:pt modelId="{1C2FAFE7-533E-41BE-9AC2-5BC842A1A4C5}" type="pres">
      <dgm:prSet presAssocID="{C5462397-5A6F-40EE-BCE1-B2D55F4AC746}" presName="composite" presStyleCnt="0"/>
      <dgm:spPr/>
    </dgm:pt>
    <dgm:pt modelId="{07B97ADD-D8A9-444A-8189-EECEB01EC9D8}" type="pres">
      <dgm:prSet presAssocID="{C5462397-5A6F-40EE-BCE1-B2D55F4AC746}"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dgm:spPr>
    </dgm:pt>
    <dgm:pt modelId="{3CB080F6-6BFC-4FDE-8F7C-7880AA4062D2}" type="pres">
      <dgm:prSet presAssocID="{C5462397-5A6F-40EE-BCE1-B2D55F4AC746}" presName="txShp" presStyleLbl="node1" presStyleIdx="3" presStyleCnt="5">
        <dgm:presLayoutVars>
          <dgm:bulletEnabled val="1"/>
        </dgm:presLayoutVars>
      </dgm:prSet>
      <dgm:spPr/>
    </dgm:pt>
    <dgm:pt modelId="{5E6043A0-8696-4145-96C7-7C7A01FBD305}" type="pres">
      <dgm:prSet presAssocID="{DB692FF6-8544-40FC-8E6B-0908692F64EC}" presName="spacing" presStyleCnt="0"/>
      <dgm:spPr/>
    </dgm:pt>
    <dgm:pt modelId="{E21D1D37-10F4-4217-A82B-E2088776706A}" type="pres">
      <dgm:prSet presAssocID="{2633C97C-270A-4697-A577-FD6BEB8EF705}" presName="composite" presStyleCnt="0"/>
      <dgm:spPr/>
    </dgm:pt>
    <dgm:pt modelId="{FF6AEEFB-C778-44B1-B18D-7BA25D8BD8EE}" type="pres">
      <dgm:prSet presAssocID="{2633C97C-270A-4697-A577-FD6BEB8EF705}"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dgm:spPr>
    </dgm:pt>
    <dgm:pt modelId="{884C7B4C-DE5A-44D7-B610-58358C2FA586}" type="pres">
      <dgm:prSet presAssocID="{2633C97C-270A-4697-A577-FD6BEB8EF705}" presName="txShp" presStyleLbl="node1" presStyleIdx="4" presStyleCnt="5">
        <dgm:presLayoutVars>
          <dgm:bulletEnabled val="1"/>
        </dgm:presLayoutVars>
      </dgm:prSet>
      <dgm:spPr/>
    </dgm:pt>
  </dgm:ptLst>
  <dgm:cxnLst>
    <dgm:cxn modelId="{A66E54CC-E6CE-4300-8EA2-4B648DFE04C5}" srcId="{209DE134-586B-4A40-9E8E-9AD81563E251}" destId="{2633C97C-270A-4697-A577-FD6BEB8EF705}" srcOrd="4" destOrd="0" parTransId="{F89A568E-304E-4AED-B7FE-BAD67511E7D6}" sibTransId="{6C17F55C-1C48-46B1-8C32-C640A8812E60}"/>
    <dgm:cxn modelId="{BBE445DF-51D6-4385-80BD-617415560726}" type="presOf" srcId="{2633C97C-270A-4697-A577-FD6BEB8EF705}" destId="{884C7B4C-DE5A-44D7-B610-58358C2FA586}" srcOrd="0" destOrd="0" presId="urn:microsoft.com/office/officeart/2005/8/layout/vList3"/>
    <dgm:cxn modelId="{0A82512D-6B88-4672-BB7A-07CBC6FEB442}" type="presOf" srcId="{B93F8B63-8443-4CC6-B443-93512CD8145C}" destId="{34652FAD-9A56-4D13-A562-460F400314C8}" srcOrd="0" destOrd="0" presId="urn:microsoft.com/office/officeart/2005/8/layout/vList3"/>
    <dgm:cxn modelId="{AEDEA3FE-4829-4149-A265-2532E37EB827}" type="presOf" srcId="{C5462397-5A6F-40EE-BCE1-B2D55F4AC746}" destId="{3CB080F6-6BFC-4FDE-8F7C-7880AA4062D2}" srcOrd="0" destOrd="0" presId="urn:microsoft.com/office/officeart/2005/8/layout/vList3"/>
    <dgm:cxn modelId="{83BC32D2-8714-45CA-9859-55AF952EA5B0}" type="presOf" srcId="{209DE134-586B-4A40-9E8E-9AD81563E251}" destId="{9088903F-B9DD-4A92-ACBA-2272406815EF}" srcOrd="0" destOrd="0" presId="urn:microsoft.com/office/officeart/2005/8/layout/vList3"/>
    <dgm:cxn modelId="{28754640-57C0-4DFF-8EC8-BF257668510C}" srcId="{209DE134-586B-4A40-9E8E-9AD81563E251}" destId="{A754F136-6EF5-4915-BB4B-A44D96BA9C0F}" srcOrd="1" destOrd="0" parTransId="{FE67A5A3-FDA4-4C3B-9D19-BE6F34D220B9}" sibTransId="{EF621919-2661-471C-A9F8-2A267512B000}"/>
    <dgm:cxn modelId="{265A4341-13BC-4C51-AB99-969F2D438532}" srcId="{209DE134-586B-4A40-9E8E-9AD81563E251}" destId="{9D361A0A-8C48-4BD6-B8DF-6377C40E824A}" srcOrd="2" destOrd="0" parTransId="{386854C6-3FD1-48F6-8BEA-E1C0456B2114}" sibTransId="{DCE9F838-7FFC-4104-BB5E-55BF2056D6E9}"/>
    <dgm:cxn modelId="{1F48CE92-4624-41C9-9D5F-5387D2215B04}" srcId="{209DE134-586B-4A40-9E8E-9AD81563E251}" destId="{B93F8B63-8443-4CC6-B443-93512CD8145C}" srcOrd="0" destOrd="0" parTransId="{83A2E2F5-7E9C-48CB-ABE8-29C6B41A280C}" sibTransId="{0FB4EAB0-06D8-42BA-B5C2-8C5E57A7E45B}"/>
    <dgm:cxn modelId="{43B4EE46-2760-45C6-9738-376076111C1B}" type="presOf" srcId="{9D361A0A-8C48-4BD6-B8DF-6377C40E824A}" destId="{7DF2F574-EF52-40AD-A427-7690A5366AA3}" srcOrd="0" destOrd="0" presId="urn:microsoft.com/office/officeart/2005/8/layout/vList3"/>
    <dgm:cxn modelId="{08CC1F4E-7A66-40ED-AEDA-D223C7678250}" type="presOf" srcId="{A754F136-6EF5-4915-BB4B-A44D96BA9C0F}" destId="{707A31F0-6F5C-4E3B-8AF9-219871AC7DF9}" srcOrd="0" destOrd="0" presId="urn:microsoft.com/office/officeart/2005/8/layout/vList3"/>
    <dgm:cxn modelId="{B06097CC-134D-44FC-AC70-FBC2D6A97AE5}" srcId="{209DE134-586B-4A40-9E8E-9AD81563E251}" destId="{C5462397-5A6F-40EE-BCE1-B2D55F4AC746}" srcOrd="3" destOrd="0" parTransId="{B3BEC383-B25E-4C95-9994-61D4EEFBED2F}" sibTransId="{DB692FF6-8544-40FC-8E6B-0908692F64EC}"/>
    <dgm:cxn modelId="{FEFBB79C-A15C-4109-80A6-E925B3FF199E}" type="presParOf" srcId="{9088903F-B9DD-4A92-ACBA-2272406815EF}" destId="{86564A37-35AA-4A06-BABA-C882AE12ECF6}" srcOrd="0" destOrd="0" presId="urn:microsoft.com/office/officeart/2005/8/layout/vList3"/>
    <dgm:cxn modelId="{442A01CA-B2A9-4F06-BCED-A5C2984D94B2}" type="presParOf" srcId="{86564A37-35AA-4A06-BABA-C882AE12ECF6}" destId="{D9B8EC98-65DD-46BB-A652-8A348505234A}" srcOrd="0" destOrd="0" presId="urn:microsoft.com/office/officeart/2005/8/layout/vList3"/>
    <dgm:cxn modelId="{2161FF2E-060B-407B-9731-6D1D89471F40}" type="presParOf" srcId="{86564A37-35AA-4A06-BABA-C882AE12ECF6}" destId="{34652FAD-9A56-4D13-A562-460F400314C8}" srcOrd="1" destOrd="0" presId="urn:microsoft.com/office/officeart/2005/8/layout/vList3"/>
    <dgm:cxn modelId="{FFE89D99-7B7D-44FA-8317-217DE193F2E2}" type="presParOf" srcId="{9088903F-B9DD-4A92-ACBA-2272406815EF}" destId="{91463E69-5D1D-4E20-8798-2D85A0281BC5}" srcOrd="1" destOrd="0" presId="urn:microsoft.com/office/officeart/2005/8/layout/vList3"/>
    <dgm:cxn modelId="{3046415E-E86A-42BF-910A-BBE1BD089255}" type="presParOf" srcId="{9088903F-B9DD-4A92-ACBA-2272406815EF}" destId="{BACEB360-A702-4A29-8DCF-C8A88CC4FEEC}" srcOrd="2" destOrd="0" presId="urn:microsoft.com/office/officeart/2005/8/layout/vList3"/>
    <dgm:cxn modelId="{110C0972-27F0-4DBF-9309-239DC067DD4A}" type="presParOf" srcId="{BACEB360-A702-4A29-8DCF-C8A88CC4FEEC}" destId="{2693631A-FC79-4F27-84E2-0FE9A9B19271}" srcOrd="0" destOrd="0" presId="urn:microsoft.com/office/officeart/2005/8/layout/vList3"/>
    <dgm:cxn modelId="{40E261E7-369C-4F5F-8DE2-B8BC42AF9B77}" type="presParOf" srcId="{BACEB360-A702-4A29-8DCF-C8A88CC4FEEC}" destId="{707A31F0-6F5C-4E3B-8AF9-219871AC7DF9}" srcOrd="1" destOrd="0" presId="urn:microsoft.com/office/officeart/2005/8/layout/vList3"/>
    <dgm:cxn modelId="{744D0C2B-18E8-4175-AEF9-24C78F98AE30}" type="presParOf" srcId="{9088903F-B9DD-4A92-ACBA-2272406815EF}" destId="{EEA15845-3DF0-488C-B26C-ADF4EB89AB54}" srcOrd="3" destOrd="0" presId="urn:microsoft.com/office/officeart/2005/8/layout/vList3"/>
    <dgm:cxn modelId="{11581A50-46F0-4DC5-A492-710950108CCC}" type="presParOf" srcId="{9088903F-B9DD-4A92-ACBA-2272406815EF}" destId="{539F96C7-0DE4-4712-A167-2E434849C674}" srcOrd="4" destOrd="0" presId="urn:microsoft.com/office/officeart/2005/8/layout/vList3"/>
    <dgm:cxn modelId="{B87C2AAE-8FDB-4F26-BCF4-E549BD92E29B}" type="presParOf" srcId="{539F96C7-0DE4-4712-A167-2E434849C674}" destId="{449A63D0-72EB-4633-B303-53F273E8D560}" srcOrd="0" destOrd="0" presId="urn:microsoft.com/office/officeart/2005/8/layout/vList3"/>
    <dgm:cxn modelId="{06285021-AFBC-4424-9549-9AD93598361A}" type="presParOf" srcId="{539F96C7-0DE4-4712-A167-2E434849C674}" destId="{7DF2F574-EF52-40AD-A427-7690A5366AA3}" srcOrd="1" destOrd="0" presId="urn:microsoft.com/office/officeart/2005/8/layout/vList3"/>
    <dgm:cxn modelId="{6378E2F2-ACF3-4D87-B5DA-520C6A241C58}" type="presParOf" srcId="{9088903F-B9DD-4A92-ACBA-2272406815EF}" destId="{9BCD099B-F36D-4646-A646-B9E085E2C22A}" srcOrd="5" destOrd="0" presId="urn:microsoft.com/office/officeart/2005/8/layout/vList3"/>
    <dgm:cxn modelId="{0F9CC0AC-A2F8-419C-A887-B5E7DB6EC972}" type="presParOf" srcId="{9088903F-B9DD-4A92-ACBA-2272406815EF}" destId="{1C2FAFE7-533E-41BE-9AC2-5BC842A1A4C5}" srcOrd="6" destOrd="0" presId="urn:microsoft.com/office/officeart/2005/8/layout/vList3"/>
    <dgm:cxn modelId="{884394CE-E8D3-41BC-B1C7-D028C4CFF2CF}" type="presParOf" srcId="{1C2FAFE7-533E-41BE-9AC2-5BC842A1A4C5}" destId="{07B97ADD-D8A9-444A-8189-EECEB01EC9D8}" srcOrd="0" destOrd="0" presId="urn:microsoft.com/office/officeart/2005/8/layout/vList3"/>
    <dgm:cxn modelId="{D738D794-BAB6-4678-B638-4D868FD3AE93}" type="presParOf" srcId="{1C2FAFE7-533E-41BE-9AC2-5BC842A1A4C5}" destId="{3CB080F6-6BFC-4FDE-8F7C-7880AA4062D2}" srcOrd="1" destOrd="0" presId="urn:microsoft.com/office/officeart/2005/8/layout/vList3"/>
    <dgm:cxn modelId="{83DCA05A-2DBF-4583-BC35-641445791891}" type="presParOf" srcId="{9088903F-B9DD-4A92-ACBA-2272406815EF}" destId="{5E6043A0-8696-4145-96C7-7C7A01FBD305}" srcOrd="7" destOrd="0" presId="urn:microsoft.com/office/officeart/2005/8/layout/vList3"/>
    <dgm:cxn modelId="{3B62D5D5-853E-40A0-95B6-B29F0F452F82}" type="presParOf" srcId="{9088903F-B9DD-4A92-ACBA-2272406815EF}" destId="{E21D1D37-10F4-4217-A82B-E2088776706A}" srcOrd="8" destOrd="0" presId="urn:microsoft.com/office/officeart/2005/8/layout/vList3"/>
    <dgm:cxn modelId="{8301A562-8682-485F-B87E-BECCA0A4326F}" type="presParOf" srcId="{E21D1D37-10F4-4217-A82B-E2088776706A}" destId="{FF6AEEFB-C778-44B1-B18D-7BA25D8BD8EE}" srcOrd="0" destOrd="0" presId="urn:microsoft.com/office/officeart/2005/8/layout/vList3"/>
    <dgm:cxn modelId="{B131B55F-87CA-4742-93B2-5BD7F23A2E03}" type="presParOf" srcId="{E21D1D37-10F4-4217-A82B-E2088776706A}" destId="{884C7B4C-DE5A-44D7-B610-58358C2FA58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52FAD-9A56-4D13-A562-460F400314C8}">
      <dsp:nvSpPr>
        <dsp:cNvPr id="0" name=""/>
        <dsp:cNvSpPr/>
      </dsp:nvSpPr>
      <dsp:spPr>
        <a:xfrm rot="10800000">
          <a:off x="1579815" y="4084"/>
          <a:ext cx="5405120" cy="87350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190"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Allowable</a:t>
          </a:r>
        </a:p>
      </dsp:txBody>
      <dsp:txXfrm rot="10800000">
        <a:off x="1798190" y="4084"/>
        <a:ext cx="5186745" cy="873502"/>
      </dsp:txXfrm>
    </dsp:sp>
    <dsp:sp modelId="{D9B8EC98-65DD-46BB-A652-8A348505234A}">
      <dsp:nvSpPr>
        <dsp:cNvPr id="0" name=""/>
        <dsp:cNvSpPr/>
      </dsp:nvSpPr>
      <dsp:spPr>
        <a:xfrm>
          <a:off x="1143064" y="4084"/>
          <a:ext cx="873502" cy="8735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7A31F0-6F5C-4E3B-8AF9-219871AC7DF9}">
      <dsp:nvSpPr>
        <dsp:cNvPr id="0" name=""/>
        <dsp:cNvSpPr/>
      </dsp:nvSpPr>
      <dsp:spPr>
        <a:xfrm rot="10800000">
          <a:off x="1579815" y="1138333"/>
          <a:ext cx="5405120" cy="87350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190"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Reasonable</a:t>
          </a:r>
        </a:p>
      </dsp:txBody>
      <dsp:txXfrm rot="10800000">
        <a:off x="1798190" y="1138333"/>
        <a:ext cx="5186745" cy="873502"/>
      </dsp:txXfrm>
    </dsp:sp>
    <dsp:sp modelId="{2693631A-FC79-4F27-84E2-0FE9A9B19271}">
      <dsp:nvSpPr>
        <dsp:cNvPr id="0" name=""/>
        <dsp:cNvSpPr/>
      </dsp:nvSpPr>
      <dsp:spPr>
        <a:xfrm>
          <a:off x="1143064" y="1138333"/>
          <a:ext cx="873502" cy="87350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F2F574-EF52-40AD-A427-7690A5366AA3}">
      <dsp:nvSpPr>
        <dsp:cNvPr id="0" name=""/>
        <dsp:cNvSpPr/>
      </dsp:nvSpPr>
      <dsp:spPr>
        <a:xfrm rot="10800000">
          <a:off x="1609416" y="2272582"/>
          <a:ext cx="5405120" cy="87350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190"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Necessary</a:t>
          </a:r>
        </a:p>
      </dsp:txBody>
      <dsp:txXfrm rot="10800000">
        <a:off x="1827791" y="2272582"/>
        <a:ext cx="5186745" cy="873502"/>
      </dsp:txXfrm>
    </dsp:sp>
    <dsp:sp modelId="{449A63D0-72EB-4633-B303-53F273E8D560}">
      <dsp:nvSpPr>
        <dsp:cNvPr id="0" name=""/>
        <dsp:cNvSpPr/>
      </dsp:nvSpPr>
      <dsp:spPr>
        <a:xfrm>
          <a:off x="1113463" y="2301023"/>
          <a:ext cx="991905" cy="816619"/>
        </a:xfrm>
        <a:prstGeom prst="ellipse">
          <a:avLst/>
        </a:prstGeom>
        <a:blipFill>
          <a:blip xmlns:r="http://schemas.openxmlformats.org/officeDocument/2006/relationships" r:embed="rId3"/>
          <a:srcRect/>
          <a:stretch>
            <a:fillRect t="-5000" b="-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CB080F6-6BFC-4FDE-8F7C-7880AA4062D2}">
      <dsp:nvSpPr>
        <dsp:cNvPr id="0" name=""/>
        <dsp:cNvSpPr/>
      </dsp:nvSpPr>
      <dsp:spPr>
        <a:xfrm rot="10800000">
          <a:off x="1579815" y="3406831"/>
          <a:ext cx="5405120" cy="87350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190"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Current</a:t>
          </a:r>
        </a:p>
      </dsp:txBody>
      <dsp:txXfrm rot="10800000">
        <a:off x="1798190" y="3406831"/>
        <a:ext cx="5186745" cy="873502"/>
      </dsp:txXfrm>
    </dsp:sp>
    <dsp:sp modelId="{07B97ADD-D8A9-444A-8189-EECEB01EC9D8}">
      <dsp:nvSpPr>
        <dsp:cNvPr id="0" name=""/>
        <dsp:cNvSpPr/>
      </dsp:nvSpPr>
      <dsp:spPr>
        <a:xfrm>
          <a:off x="1143064" y="3406831"/>
          <a:ext cx="873502" cy="8735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84C7B4C-DE5A-44D7-B610-58358C2FA586}">
      <dsp:nvSpPr>
        <dsp:cNvPr id="0" name=""/>
        <dsp:cNvSpPr/>
      </dsp:nvSpPr>
      <dsp:spPr>
        <a:xfrm rot="10800000">
          <a:off x="1579815" y="4541080"/>
          <a:ext cx="5405120" cy="87350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190"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Documented</a:t>
          </a:r>
        </a:p>
      </dsp:txBody>
      <dsp:txXfrm rot="10800000">
        <a:off x="1798190" y="4541080"/>
        <a:ext cx="5186745" cy="873502"/>
      </dsp:txXfrm>
    </dsp:sp>
    <dsp:sp modelId="{FF6AEEFB-C778-44B1-B18D-7BA25D8BD8EE}">
      <dsp:nvSpPr>
        <dsp:cNvPr id="0" name=""/>
        <dsp:cNvSpPr/>
      </dsp:nvSpPr>
      <dsp:spPr>
        <a:xfrm>
          <a:off x="1143064" y="4541080"/>
          <a:ext cx="873502" cy="87350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3EEAB-1550-451B-A228-DCBA101367AC}"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B4893-592D-4168-825F-021F7EB40CFA}" type="slidenum">
              <a:rPr lang="en-US" smtClean="0"/>
              <a:t>‹#›</a:t>
            </a:fld>
            <a:endParaRPr lang="en-US"/>
          </a:p>
        </p:txBody>
      </p:sp>
    </p:spTree>
    <p:extLst>
      <p:ext uri="{BB962C8B-B14F-4D97-AF65-F5344CB8AC3E}">
        <p14:creationId xmlns:p14="http://schemas.microsoft.com/office/powerpoint/2010/main" val="375657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Budget Amendments</a:t>
            </a:r>
            <a:endParaRPr lang="en-US" b="0" dirty="0"/>
          </a:p>
        </p:txBody>
      </p:sp>
      <p:sp>
        <p:nvSpPr>
          <p:cNvPr id="4" name="Slide Number Placeholder 3"/>
          <p:cNvSpPr>
            <a:spLocks noGrp="1"/>
          </p:cNvSpPr>
          <p:nvPr>
            <p:ph type="sldNum" sz="quarter" idx="10"/>
          </p:nvPr>
        </p:nvSpPr>
        <p:spPr/>
        <p:txBody>
          <a:bodyPr/>
          <a:lstStyle/>
          <a:p>
            <a:fld id="{4896EDA7-AE10-43F3-BB22-67404D03AF72}" type="slidenum">
              <a:rPr lang="en-US" smtClean="0"/>
              <a:pPr/>
              <a:t>11</a:t>
            </a:fld>
            <a:endParaRPr lang="en-US"/>
          </a:p>
        </p:txBody>
      </p:sp>
    </p:spTree>
    <p:extLst>
      <p:ext uri="{BB962C8B-B14F-4D97-AF65-F5344CB8AC3E}">
        <p14:creationId xmlns:p14="http://schemas.microsoft.com/office/powerpoint/2010/main" val="94329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to four budget amendments may be submitted per year. Use them! But use them wisely. Do not neglect to amend your budget when it needs to be amended.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reasons for needing an amendment are staffing changes, contracted service changes, and follow-up to a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holistically. Are there any other areas or items in your budget that need to be updated in addition to the item(s) you are requesting to change? If so, be sure to include them in your amendment request.</a:t>
            </a:r>
          </a:p>
          <a:p>
            <a:endParaRPr lang="en-US" dirty="0"/>
          </a:p>
        </p:txBody>
      </p:sp>
      <p:sp>
        <p:nvSpPr>
          <p:cNvPr id="4" name="Slide Number Placeholder 3"/>
          <p:cNvSpPr>
            <a:spLocks noGrp="1"/>
          </p:cNvSpPr>
          <p:nvPr>
            <p:ph type="sldNum" sz="quarter" idx="10"/>
          </p:nvPr>
        </p:nvSpPr>
        <p:spPr/>
        <p:txBody>
          <a:bodyPr/>
          <a:lstStyle/>
          <a:p>
            <a:fld id="{4896EDA7-AE10-43F3-BB22-67404D03AF72}" type="slidenum">
              <a:rPr lang="en-US" smtClean="0"/>
              <a:pPr/>
              <a:t>12</a:t>
            </a:fld>
            <a:endParaRPr lang="en-US"/>
          </a:p>
        </p:txBody>
      </p:sp>
    </p:spTree>
    <p:extLst>
      <p:ext uri="{BB962C8B-B14F-4D97-AF65-F5344CB8AC3E}">
        <p14:creationId xmlns:p14="http://schemas.microsoft.com/office/powerpoint/2010/main" val="360936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deadline for the last budget amendment of the fiscal year is August 31st, however please submit earlier when possible. Begin monitoring your budget closely in June. Consider your budgetary needs for the remainder of the year. Try to avoid having to work on an amendment for the current fiscal year and your renewal budget for the upcoming fiscal year at the same time.</a:t>
            </a:r>
            <a:endParaRPr lang="en-US" dirty="0"/>
          </a:p>
        </p:txBody>
      </p:sp>
      <p:sp>
        <p:nvSpPr>
          <p:cNvPr id="4" name="Slide Number Placeholder 3"/>
          <p:cNvSpPr>
            <a:spLocks noGrp="1"/>
          </p:cNvSpPr>
          <p:nvPr>
            <p:ph type="sldNum" sz="quarter" idx="10"/>
          </p:nvPr>
        </p:nvSpPr>
        <p:spPr/>
        <p:txBody>
          <a:bodyPr/>
          <a:lstStyle/>
          <a:p>
            <a:fld id="{4896EDA7-AE10-43F3-BB22-67404D03AF72}" type="slidenum">
              <a:rPr lang="en-US" smtClean="0"/>
              <a:pPr/>
              <a:t>13</a:t>
            </a:fld>
            <a:endParaRPr lang="en-US"/>
          </a:p>
        </p:txBody>
      </p:sp>
    </p:spTree>
    <p:extLst>
      <p:ext uri="{BB962C8B-B14F-4D97-AF65-F5344CB8AC3E}">
        <p14:creationId xmlns:p14="http://schemas.microsoft.com/office/powerpoint/2010/main" val="201825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that the budget revision process can be extensive depending on the changes that need to be made. Submit the amendment request as soon as possible! Do not wait until the last minute, or after you have already implemented changes, to request approval. </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Please do not expect response or approval to be immediate. Keep in mind that you should allow time for the amendment request to be reviewed by the DOH finance specialist, and revised as needed before approval. Additionally, review of requests in conjunction with the 2 CFR 200 may also impact the timeframe for response and approval.</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Double check your work and send the required supporting documentation.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Call your DOH finance specialist to discuss any unique costs or circumstances that impact your budget.</a:t>
            </a:r>
          </a:p>
          <a:p>
            <a:endParaRPr lang="en-US" dirty="0"/>
          </a:p>
        </p:txBody>
      </p:sp>
      <p:sp>
        <p:nvSpPr>
          <p:cNvPr id="4" name="Slide Number Placeholder 3"/>
          <p:cNvSpPr>
            <a:spLocks noGrp="1"/>
          </p:cNvSpPr>
          <p:nvPr>
            <p:ph type="sldNum" sz="quarter" idx="10"/>
          </p:nvPr>
        </p:nvSpPr>
        <p:spPr/>
        <p:txBody>
          <a:bodyPr/>
          <a:lstStyle/>
          <a:p>
            <a:fld id="{4896EDA7-AE10-43F3-BB22-67404D03AF72}" type="slidenum">
              <a:rPr lang="en-US" smtClean="0"/>
              <a:pPr/>
              <a:t>14</a:t>
            </a:fld>
            <a:endParaRPr lang="en-US"/>
          </a:p>
        </p:txBody>
      </p:sp>
    </p:spTree>
    <p:extLst>
      <p:ext uri="{BB962C8B-B14F-4D97-AF65-F5344CB8AC3E}">
        <p14:creationId xmlns:p14="http://schemas.microsoft.com/office/powerpoint/2010/main" val="362960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05CD41-9169-4A37-B2BD-59C3841FF8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30521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CD41-9169-4A37-B2BD-59C3841FF8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179915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CD41-9169-4A37-B2BD-59C3841FF8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251213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CD41-9169-4A37-B2BD-59C3841FF8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37259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05CD41-9169-4A37-B2BD-59C3841FF8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373139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5CD41-9169-4A37-B2BD-59C3841FF8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365153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5CD41-9169-4A37-B2BD-59C3841FF86E}"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7369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5CD41-9169-4A37-B2BD-59C3841FF86E}"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159429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CD41-9169-4A37-B2BD-59C3841FF86E}"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129777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05CD41-9169-4A37-B2BD-59C3841FF8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366454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05CD41-9169-4A37-B2BD-59C3841FF8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6EA-7A49-4A3A-981D-700195431AC8}" type="slidenum">
              <a:rPr lang="en-US" smtClean="0"/>
              <a:t>‹#›</a:t>
            </a:fld>
            <a:endParaRPr lang="en-US"/>
          </a:p>
        </p:txBody>
      </p:sp>
    </p:spTree>
    <p:extLst>
      <p:ext uri="{BB962C8B-B14F-4D97-AF65-F5344CB8AC3E}">
        <p14:creationId xmlns:p14="http://schemas.microsoft.com/office/powerpoint/2010/main" val="298221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CD41-9169-4A37-B2BD-59C3841FF86E}" type="datetimeFigureOut">
              <a:rPr lang="en-US" smtClean="0"/>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A6EA-7A49-4A3A-981D-700195431AC8}" type="slidenum">
              <a:rPr lang="en-US" smtClean="0"/>
              <a:t>‹#›</a:t>
            </a:fld>
            <a:endParaRPr lang="en-US"/>
          </a:p>
        </p:txBody>
      </p:sp>
    </p:spTree>
    <p:extLst>
      <p:ext uri="{BB962C8B-B14F-4D97-AF65-F5344CB8AC3E}">
        <p14:creationId xmlns:p14="http://schemas.microsoft.com/office/powerpoint/2010/main" val="2815304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7832" y="2528247"/>
            <a:ext cx="9144000" cy="1655762"/>
          </a:xfrm>
        </p:spPr>
        <p:txBody>
          <a:bodyPr>
            <a:normAutofit/>
          </a:bodyPr>
          <a:lstStyle/>
          <a:p>
            <a:r>
              <a:rPr lang="en-US" sz="6000" b="1" dirty="0"/>
              <a:t>Common Budget Issues</a:t>
            </a:r>
          </a:p>
        </p:txBody>
      </p:sp>
      <p:pic>
        <p:nvPicPr>
          <p:cNvPr id="4" name="Picture 3" descr="Florida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1832" y="148587"/>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83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00" y="1905000"/>
            <a:ext cx="6527800" cy="3048000"/>
          </a:xfrm>
          <a:prstGeom prst="rect">
            <a:avLst/>
          </a:prstGeom>
        </p:spPr>
      </p:pic>
    </p:spTree>
    <p:extLst>
      <p:ext uri="{BB962C8B-B14F-4D97-AF65-F5344CB8AC3E}">
        <p14:creationId xmlns:p14="http://schemas.microsoft.com/office/powerpoint/2010/main" val="172502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Budget Amendments</a:t>
            </a:r>
          </a:p>
        </p:txBody>
      </p:sp>
      <p:sp>
        <p:nvSpPr>
          <p:cNvPr id="11" name="Content Placeholder 10"/>
          <p:cNvSpPr>
            <a:spLocks noGrp="1"/>
          </p:cNvSpPr>
          <p:nvPr>
            <p:ph type="subTitle" idx="1"/>
          </p:nvPr>
        </p:nvSpPr>
        <p:spPr/>
        <p:txBody>
          <a:bodyPr>
            <a:normAutofit/>
          </a:bodyPr>
          <a:lstStyle/>
          <a:p>
            <a:pPr algn="ctr"/>
            <a:endParaRPr lang="en-US" dirty="0"/>
          </a:p>
          <a:p>
            <a:pPr algn="ctr"/>
            <a:endParaRPr lang="en-US" dirty="0"/>
          </a:p>
          <a:p>
            <a:pPr algn="ctr"/>
            <a:endParaRPr lang="en-US" dirty="0"/>
          </a:p>
          <a:p>
            <a:pPr algn="ctr"/>
            <a:endParaRPr lang="en-US" dirty="0"/>
          </a:p>
          <a:p>
            <a:pPr algn="ctr"/>
            <a:endParaRPr lang="en-US" sz="5400" dirty="0">
              <a:latin typeface="+mj-lt"/>
            </a:endParaRPr>
          </a:p>
        </p:txBody>
      </p:sp>
      <p:pic>
        <p:nvPicPr>
          <p:cNvPr id="4" name="Picture 3"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858" y="111266"/>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31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Budget Amendments</a:t>
            </a:r>
          </a:p>
        </p:txBody>
      </p:sp>
      <p:sp>
        <p:nvSpPr>
          <p:cNvPr id="3" name="Content Placeholder 2"/>
          <p:cNvSpPr>
            <a:spLocks noGrp="1"/>
          </p:cNvSpPr>
          <p:nvPr>
            <p:ph idx="1"/>
          </p:nvPr>
        </p:nvSpPr>
        <p:spPr>
          <a:xfrm>
            <a:off x="800100" y="2387600"/>
            <a:ext cx="10210800" cy="3219116"/>
          </a:xfrm>
        </p:spPr>
        <p:txBody>
          <a:bodyPr>
            <a:normAutofit/>
          </a:bodyPr>
          <a:lstStyle/>
          <a:p>
            <a:endParaRPr lang="en-US" sz="2000" b="1" dirty="0">
              <a:solidFill>
                <a:srgbClr val="7030A0"/>
              </a:solidFill>
            </a:endParaRPr>
          </a:p>
          <a:p>
            <a:pPr marL="0" indent="0">
              <a:buNone/>
            </a:pPr>
            <a:r>
              <a:rPr lang="en-US" sz="2400" b="1" dirty="0">
                <a:solidFill>
                  <a:srgbClr val="7030A0"/>
                </a:solidFill>
              </a:rPr>
              <a:t>Up to </a:t>
            </a:r>
            <a:r>
              <a:rPr lang="en-US" sz="2400" b="1" dirty="0">
                <a:solidFill>
                  <a:srgbClr val="00B050"/>
                </a:solidFill>
              </a:rPr>
              <a:t>four</a:t>
            </a:r>
            <a:r>
              <a:rPr lang="en-US" sz="2400" b="1" dirty="0">
                <a:solidFill>
                  <a:srgbClr val="7030A0"/>
                </a:solidFill>
              </a:rPr>
              <a:t> budget amendments </a:t>
            </a:r>
            <a:r>
              <a:rPr lang="en-US" sz="2400" b="1" dirty="0"/>
              <a:t>may be submitted per year.</a:t>
            </a:r>
          </a:p>
          <a:p>
            <a:pPr lvl="1"/>
            <a:r>
              <a:rPr lang="en-US" sz="2400" b="1" dirty="0"/>
              <a:t>Use them! But use them wisely. </a:t>
            </a:r>
          </a:p>
          <a:p>
            <a:pPr lvl="1"/>
            <a:r>
              <a:rPr lang="en-US" sz="2400" b="1" dirty="0"/>
              <a:t>Don’t neglect to amend your budget when it needs to be amended. </a:t>
            </a:r>
          </a:p>
          <a:p>
            <a:pPr lvl="1"/>
            <a:r>
              <a:rPr lang="en-US" b="1" dirty="0"/>
              <a:t>Contact your Finance Specialist in advance to submitting an amendment.</a:t>
            </a:r>
            <a:endParaRPr lang="en-US" sz="2400" b="1" dirty="0"/>
          </a:p>
          <a:p>
            <a:pPr marL="457200" lvl="1" indent="0">
              <a:buNone/>
            </a:pPr>
            <a:endParaRPr lang="en-US" dirty="0"/>
          </a:p>
          <a:p>
            <a:pPr lvl="1"/>
            <a:endParaRPr lang="en-US" dirty="0"/>
          </a:p>
        </p:txBody>
      </p:sp>
      <p:pic>
        <p:nvPicPr>
          <p:cNvPr id="3075" name="Picture 3" descr="C:\Users\FosterAV\AppData\Local\Microsoft\Windows\Temporary Internet Files\Content.IE5\DROGUYX1\5792046804_d78d6ca475_z[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4054" y="564931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FosterAV\AppData\Local\Microsoft\Windows\Temporary Internet Files\Content.IE5\DPA035XF\4782659294_5ba49846c3_z[1].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657806" y="5553065"/>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sterAV\AppData\Local\Microsoft\Windows\Temporary Internet Files\Content.IE5\DPA035XF\large-Neon-Numerals-4-1-33.3-13048[1].gi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1558" y="5622920"/>
            <a:ext cx="869433" cy="9752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FosterAV\AppData\Local\Microsoft\Windows\Temporary Internet Files\Content.IE5\Q9ZHETU9\6936757653_d16ba43f69_z[1].jp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750302" y="564931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lorida Heal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8474"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76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Budget Amendments</a:t>
            </a:r>
          </a:p>
        </p:txBody>
      </p:sp>
      <p:sp>
        <p:nvSpPr>
          <p:cNvPr id="3" name="Content Placeholder 2"/>
          <p:cNvSpPr>
            <a:spLocks noGrp="1"/>
          </p:cNvSpPr>
          <p:nvPr>
            <p:ph idx="1"/>
          </p:nvPr>
        </p:nvSpPr>
        <p:spPr>
          <a:xfrm>
            <a:off x="1865439" y="2090224"/>
            <a:ext cx="4514325" cy="2024770"/>
          </a:xfrm>
        </p:spPr>
        <p:txBody>
          <a:bodyPr>
            <a:normAutofit lnSpcReduction="10000"/>
          </a:bodyPr>
          <a:lstStyle/>
          <a:p>
            <a:r>
              <a:rPr lang="en-US" sz="2400" b="1" dirty="0"/>
              <a:t>Previous deadline date for the last budget amendment of the fiscal year was August 31st. This Fiscal Year, the date has changed to July 31st, </a:t>
            </a:r>
            <a:r>
              <a:rPr lang="en-US" sz="2400" b="1" dirty="0">
                <a:solidFill>
                  <a:srgbClr val="7030A0"/>
                </a:solidFill>
              </a:rPr>
              <a:t>please submit earlier when possible.</a:t>
            </a:r>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249" y="1545674"/>
            <a:ext cx="2143125" cy="2143125"/>
          </a:xfrm>
          <a:prstGeom prst="rect">
            <a:avLst/>
          </a:prstGeom>
        </p:spPr>
      </p:pic>
      <p:pic>
        <p:nvPicPr>
          <p:cNvPr id="6" name="Picture 5" descr="Florida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1361"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5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Budget Amendments</a:t>
            </a:r>
          </a:p>
        </p:txBody>
      </p:sp>
      <p:sp>
        <p:nvSpPr>
          <p:cNvPr id="3" name="Content Placeholder 2"/>
          <p:cNvSpPr>
            <a:spLocks noGrp="1"/>
          </p:cNvSpPr>
          <p:nvPr>
            <p:ph idx="1"/>
          </p:nvPr>
        </p:nvSpPr>
        <p:spPr>
          <a:xfrm>
            <a:off x="5219114" y="2216248"/>
            <a:ext cx="6139092" cy="4507624"/>
          </a:xfrm>
        </p:spPr>
        <p:txBody>
          <a:bodyPr>
            <a:noAutofit/>
          </a:bodyPr>
          <a:lstStyle/>
          <a:p>
            <a:endParaRPr lang="en-US" sz="2000" dirty="0"/>
          </a:p>
          <a:p>
            <a:pPr lvl="1"/>
            <a:r>
              <a:rPr lang="en-US" sz="1800" b="1" dirty="0"/>
              <a:t>Submit as soon as possible! </a:t>
            </a:r>
            <a:r>
              <a:rPr lang="en-US" sz="1800" b="1" dirty="0">
                <a:solidFill>
                  <a:srgbClr val="7030A0"/>
                </a:solidFill>
              </a:rPr>
              <a:t>Don’t wait until the last minute</a:t>
            </a:r>
            <a:r>
              <a:rPr lang="en-US" sz="1800" b="1" dirty="0"/>
              <a:t>.</a:t>
            </a:r>
          </a:p>
          <a:p>
            <a:pPr lvl="1"/>
            <a:r>
              <a:rPr lang="en-US" sz="1800" b="1" dirty="0"/>
              <a:t>Allow time for the amendment request to be reviewed and revised as needed before approval.</a:t>
            </a:r>
          </a:p>
          <a:p>
            <a:pPr lvl="1"/>
            <a:r>
              <a:rPr lang="en-US" sz="1800" b="1" dirty="0"/>
              <a:t>Double check your work.</a:t>
            </a:r>
          </a:p>
          <a:p>
            <a:pPr lvl="1"/>
            <a:r>
              <a:rPr lang="en-US" sz="1800" b="1" dirty="0"/>
              <a:t>Send the required supporting documentation.</a:t>
            </a:r>
          </a:p>
          <a:p>
            <a:pPr lvl="1"/>
            <a:r>
              <a:rPr lang="en-US" sz="1800" b="1" dirty="0"/>
              <a:t>Call your DOH financial specialist to discuss any unique costs or circumstances that impact your budget.</a:t>
            </a:r>
          </a:p>
        </p:txBody>
      </p:sp>
      <p:pic>
        <p:nvPicPr>
          <p:cNvPr id="7170" name="Picture 2" descr="http://www.nacacnet.org/studentinfo/PublishingImages/checkli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44" y="3041310"/>
            <a:ext cx="3333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lorida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8474"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55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00" y="1905000"/>
            <a:ext cx="6527800" cy="3048000"/>
          </a:xfrm>
          <a:prstGeom prst="rect">
            <a:avLst/>
          </a:prstGeom>
        </p:spPr>
      </p:pic>
      <p:pic>
        <p:nvPicPr>
          <p:cNvPr id="6" name="Picture 5"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5148" y="129927"/>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58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58737" y="2161930"/>
            <a:ext cx="11036300" cy="3746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When submitting budgets make sure that you have:</a:t>
            </a:r>
          </a:p>
          <a:p>
            <a:pPr lvl="1"/>
            <a:r>
              <a:rPr lang="en-US" dirty="0"/>
              <a:t>Provided all of the supporting documentation </a:t>
            </a:r>
          </a:p>
          <a:p>
            <a:pPr lvl="1"/>
            <a:r>
              <a:rPr lang="en-US" dirty="0"/>
              <a:t>Labeled each document</a:t>
            </a:r>
          </a:p>
          <a:p>
            <a:pPr lvl="1"/>
            <a:r>
              <a:rPr lang="en-US" dirty="0"/>
              <a:t>Provided clear copies</a:t>
            </a:r>
          </a:p>
          <a:p>
            <a:pPr lvl="1"/>
            <a:r>
              <a:rPr lang="en-US" dirty="0"/>
              <a:t>Highlighted or circled pertinent information.</a:t>
            </a:r>
          </a:p>
          <a:p>
            <a:pPr lvl="1"/>
            <a:r>
              <a:rPr lang="en-US" dirty="0"/>
              <a:t>Provided cost methodologies and allocations</a:t>
            </a:r>
          </a:p>
          <a:p>
            <a:pPr lvl="1"/>
            <a:r>
              <a:rPr lang="en-US" dirty="0"/>
              <a:t>Listed each document in the “List Supporting Documentation” section of each relevant schedule.</a:t>
            </a:r>
          </a:p>
          <a:p>
            <a:pPr lvl="1"/>
            <a:endParaRPr lang="en-US" dirty="0"/>
          </a:p>
        </p:txBody>
      </p:sp>
      <p:pic>
        <p:nvPicPr>
          <p:cNvPr id="9" name="Picture 2" descr="http://www.nacacnet.org/studentinfo/PublishingImages/checkli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887" y="1912306"/>
            <a:ext cx="3059434" cy="2622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7866" y="177492"/>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78915" y="455424"/>
            <a:ext cx="4149662" cy="584775"/>
          </a:xfrm>
          <a:prstGeom prst="rect">
            <a:avLst/>
          </a:prstGeom>
        </p:spPr>
        <p:txBody>
          <a:bodyPr wrap="none">
            <a:spAutoFit/>
          </a:bodyPr>
          <a:lstStyle/>
          <a:p>
            <a:r>
              <a:rPr lang="en-US" sz="3200" b="1" dirty="0"/>
              <a:t>Common Budget Issues</a:t>
            </a:r>
          </a:p>
        </p:txBody>
      </p:sp>
    </p:spTree>
    <p:extLst>
      <p:ext uri="{BB962C8B-B14F-4D97-AF65-F5344CB8AC3E}">
        <p14:creationId xmlns:p14="http://schemas.microsoft.com/office/powerpoint/2010/main" val="267988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edia.licdn.com/mpr/mpr/p/8/005/083/1dc/0f816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36" y="2017893"/>
            <a:ext cx="3838575" cy="22669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909964" y="2535414"/>
            <a:ext cx="7640053" cy="2911630"/>
          </a:xfrm>
        </p:spPr>
        <p:txBody>
          <a:bodyPr>
            <a:normAutofit/>
          </a:bodyPr>
          <a:lstStyle/>
          <a:p>
            <a:pPr marL="68580" indent="0">
              <a:buNone/>
            </a:pPr>
            <a:r>
              <a:rPr lang="en-US" sz="2400" b="1" dirty="0"/>
              <a:t>Unallowable Costs</a:t>
            </a:r>
          </a:p>
          <a:p>
            <a:pPr marL="354330" indent="-285750"/>
            <a:r>
              <a:rPr lang="en-US" sz="2000" dirty="0"/>
              <a:t>Unallowable costs are costs </a:t>
            </a:r>
            <a:r>
              <a:rPr lang="en-US" sz="2000" dirty="0">
                <a:solidFill>
                  <a:srgbClr val="009999"/>
                </a:solidFill>
              </a:rPr>
              <a:t>not</a:t>
            </a:r>
            <a:r>
              <a:rPr lang="en-US" sz="2000" dirty="0"/>
              <a:t> covered by the program. </a:t>
            </a:r>
          </a:p>
          <a:p>
            <a:pPr marL="68580" indent="0">
              <a:buNone/>
            </a:pPr>
            <a:endParaRPr lang="en-US" sz="2000" dirty="0"/>
          </a:p>
          <a:p>
            <a:pPr marL="354330" indent="-285750"/>
            <a:r>
              <a:rPr lang="en-US" sz="2000" dirty="0"/>
              <a:t>Unallowable costs </a:t>
            </a:r>
            <a:r>
              <a:rPr lang="en-US" sz="2000" dirty="0">
                <a:solidFill>
                  <a:srgbClr val="009999"/>
                </a:solidFill>
              </a:rPr>
              <a:t>may be necessary and reasonable </a:t>
            </a:r>
            <a:r>
              <a:rPr lang="en-US" sz="2000" dirty="0"/>
              <a:t>for operation of the child care facility </a:t>
            </a:r>
            <a:r>
              <a:rPr lang="en-US" sz="2000" dirty="0">
                <a:solidFill>
                  <a:srgbClr val="009999"/>
                </a:solidFill>
              </a:rPr>
              <a:t>but are not allowed </a:t>
            </a:r>
            <a:r>
              <a:rPr lang="en-US" sz="2000" dirty="0"/>
              <a:t>as program costs.</a:t>
            </a:r>
          </a:p>
          <a:p>
            <a:pPr marL="68580" indent="0">
              <a:buNone/>
            </a:pPr>
            <a:endParaRPr lang="en-US" dirty="0"/>
          </a:p>
        </p:txBody>
      </p:sp>
      <p:pic>
        <p:nvPicPr>
          <p:cNvPr id="6" name="Picture 5"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156" y="11126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90643" y="489286"/>
            <a:ext cx="4149662" cy="584775"/>
          </a:xfrm>
          <a:prstGeom prst="rect">
            <a:avLst/>
          </a:prstGeom>
        </p:spPr>
        <p:txBody>
          <a:bodyPr wrap="none">
            <a:spAutoFit/>
          </a:bodyPr>
          <a:lstStyle/>
          <a:p>
            <a:r>
              <a:rPr lang="en-US" sz="3200" b="1" dirty="0"/>
              <a:t>Common Budget Issues</a:t>
            </a:r>
          </a:p>
        </p:txBody>
      </p:sp>
    </p:spTree>
    <p:extLst>
      <p:ext uri="{BB962C8B-B14F-4D97-AF65-F5344CB8AC3E}">
        <p14:creationId xmlns:p14="http://schemas.microsoft.com/office/powerpoint/2010/main" val="14229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28644571"/>
              </p:ext>
            </p:extLst>
          </p:nvPr>
        </p:nvGraphicFramePr>
        <p:xfrm>
          <a:off x="2325532" y="11828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6492" y="347852"/>
            <a:ext cx="4149662" cy="584775"/>
          </a:xfrm>
          <a:prstGeom prst="rect">
            <a:avLst/>
          </a:prstGeom>
        </p:spPr>
        <p:txBody>
          <a:bodyPr wrap="none">
            <a:spAutoFit/>
          </a:bodyPr>
          <a:lstStyle/>
          <a:p>
            <a:r>
              <a:rPr lang="en-US" sz="3200" b="1" dirty="0"/>
              <a:t>Common Budget Issues</a:t>
            </a:r>
          </a:p>
        </p:txBody>
      </p:sp>
      <p:pic>
        <p:nvPicPr>
          <p:cNvPr id="6" name="Picture 5" descr="Florida Heal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9100"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64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4751"/>
            <a:ext cx="10515600" cy="1325563"/>
          </a:xfrm>
        </p:spPr>
        <p:txBody>
          <a:bodyPr/>
          <a:lstStyle/>
          <a:p>
            <a:r>
              <a:rPr lang="en-US" b="1" dirty="0"/>
              <a:t>Documentation</a:t>
            </a:r>
          </a:p>
        </p:txBody>
      </p:sp>
      <p:pic>
        <p:nvPicPr>
          <p:cNvPr id="6" name="Picture 14" descr="http://lila.britt.netdna-cdn.com/wp-content/uploads/2014/08/I-need-help-paying-my-bills-300x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226" y="1630233"/>
            <a:ext cx="28575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brimg.net/images/check-closeup-writing-in-dollar-amount-box_57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214" y="4197765"/>
            <a:ext cx="2401887" cy="1257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penfed.org/uploadedImages/Content/_images/Masthead/Masthead-415x191-bills-p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5595" y="2289837"/>
            <a:ext cx="3844157" cy="18192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200" y="2164360"/>
            <a:ext cx="3171738" cy="1200329"/>
          </a:xfrm>
          <a:prstGeom prst="rect">
            <a:avLst/>
          </a:prstGeom>
          <a:noFill/>
        </p:spPr>
        <p:txBody>
          <a:bodyPr wrap="square" rtlCol="0">
            <a:spAutoFit/>
          </a:bodyPr>
          <a:lstStyle/>
          <a:p>
            <a:r>
              <a:rPr lang="en-US" sz="2400" dirty="0"/>
              <a:t>Please provide all documentation to support Budget</a:t>
            </a:r>
          </a:p>
        </p:txBody>
      </p:sp>
      <p:pic>
        <p:nvPicPr>
          <p:cNvPr id="10" name="Picture 4" descr="http://www.ahdora.com/wp-content/uploads/2016/04/Breach-of-Contrac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4375" y="4197765"/>
            <a:ext cx="3366595" cy="22455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nominal.com.au/images/features/invo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891" y="4075957"/>
            <a:ext cx="2758679" cy="27586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lorida Heal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9100"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675933" y="249605"/>
            <a:ext cx="4149662" cy="584775"/>
          </a:xfrm>
          <a:prstGeom prst="rect">
            <a:avLst/>
          </a:prstGeom>
        </p:spPr>
        <p:txBody>
          <a:bodyPr wrap="none">
            <a:spAutoFit/>
          </a:bodyPr>
          <a:lstStyle/>
          <a:p>
            <a:r>
              <a:rPr lang="en-US" sz="3200" b="1" dirty="0"/>
              <a:t>Common Budget Issues</a:t>
            </a:r>
          </a:p>
        </p:txBody>
      </p:sp>
    </p:spTree>
    <p:extLst>
      <p:ext uri="{BB962C8B-B14F-4D97-AF65-F5344CB8AC3E}">
        <p14:creationId xmlns:p14="http://schemas.microsoft.com/office/powerpoint/2010/main" val="215368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33" y="566194"/>
            <a:ext cx="10515600" cy="1325563"/>
          </a:xfrm>
        </p:spPr>
        <p:txBody>
          <a:bodyPr/>
          <a:lstStyle/>
          <a:p>
            <a:r>
              <a:rPr lang="en-US" b="1" dirty="0"/>
              <a:t>Allocations</a:t>
            </a:r>
          </a:p>
        </p:txBody>
      </p:sp>
      <p:pic>
        <p:nvPicPr>
          <p:cNvPr id="4" name="Picture 4" descr="https://media.licdn.com/mpr/mpr/AAEAAQAAAAAAAADLAAAAJDFkYjdmY2IzLTkyMjctNGViMy05NGNlLTNjZmY1YTM1NGMwN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8" y="3793796"/>
            <a:ext cx="4664144" cy="2672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55193" y="1688615"/>
            <a:ext cx="6096000" cy="2308324"/>
          </a:xfrm>
          <a:prstGeom prst="rect">
            <a:avLst/>
          </a:prstGeom>
        </p:spPr>
        <p:txBody>
          <a:bodyPr>
            <a:spAutoFit/>
          </a:bodyPr>
          <a:lstStyle/>
          <a:p>
            <a:pPr marL="342900" indent="-342900">
              <a:buFont typeface="Arial" panose="020B0604020202020204" pitchFamily="34" charset="0"/>
              <a:buChar char="•"/>
            </a:pPr>
            <a:r>
              <a:rPr lang="en-US" sz="2400" dirty="0"/>
              <a:t>Cost </a:t>
            </a:r>
            <a:r>
              <a:rPr lang="en-US" sz="2400" dirty="0">
                <a:solidFill>
                  <a:srgbClr val="00B050"/>
                </a:solidFill>
              </a:rPr>
              <a:t>allocations</a:t>
            </a:r>
            <a:r>
              <a:rPr lang="en-US" sz="2400" dirty="0"/>
              <a:t> are necessary to ensure that federal funds are used for the correct program(s).</a:t>
            </a:r>
          </a:p>
          <a:p>
            <a:endParaRPr lang="en-US" sz="2400" dirty="0"/>
          </a:p>
          <a:p>
            <a:pPr marL="342900" indent="-342900">
              <a:buFont typeface="Arial" panose="020B0604020202020204" pitchFamily="34" charset="0"/>
              <a:buChar char="•"/>
            </a:pPr>
            <a:r>
              <a:rPr lang="en-US" sz="2400" dirty="0"/>
              <a:t>Always provide cost allocation information to support budgeted and charged costs. </a:t>
            </a:r>
          </a:p>
        </p:txBody>
      </p:sp>
      <p:sp>
        <p:nvSpPr>
          <p:cNvPr id="6" name="Rectangle 5"/>
          <p:cNvSpPr/>
          <p:nvPr/>
        </p:nvSpPr>
        <p:spPr>
          <a:xfrm>
            <a:off x="6792350" y="4168585"/>
            <a:ext cx="4345497" cy="2123658"/>
          </a:xfrm>
          <a:prstGeom prst="rect">
            <a:avLst/>
          </a:prstGeom>
        </p:spPr>
        <p:txBody>
          <a:bodyPr wrap="square">
            <a:spAutoFit/>
          </a:bodyPr>
          <a:lstStyle/>
          <a:p>
            <a:pPr marL="68580" indent="0">
              <a:buNone/>
            </a:pPr>
            <a:r>
              <a:rPr lang="en-US" sz="2400" b="1" dirty="0"/>
              <a:t>Example:</a:t>
            </a:r>
          </a:p>
          <a:p>
            <a:r>
              <a:rPr lang="en-US" dirty="0"/>
              <a:t>If the program monitor </a:t>
            </a:r>
            <a:r>
              <a:rPr lang="en-US" dirty="0">
                <a:solidFill>
                  <a:srgbClr val="FF0000"/>
                </a:solidFill>
              </a:rPr>
              <a:t>actually</a:t>
            </a:r>
            <a:r>
              <a:rPr lang="en-US" dirty="0"/>
              <a:t> works </a:t>
            </a:r>
            <a:r>
              <a:rPr lang="en-US" dirty="0">
                <a:solidFill>
                  <a:srgbClr val="FF0000"/>
                </a:solidFill>
              </a:rPr>
              <a:t>68% of their time on CCFP and 32% of their time on Head Start</a:t>
            </a:r>
            <a:r>
              <a:rPr lang="en-US" dirty="0"/>
              <a:t> then CCFP can at most be charged 68% of their salary. </a:t>
            </a:r>
            <a:r>
              <a:rPr lang="en-US" dirty="0">
                <a:solidFill>
                  <a:srgbClr val="FF0000"/>
                </a:solidFill>
              </a:rPr>
              <a:t>Anything beyond 68% is not allocated to CCFP</a:t>
            </a:r>
            <a:r>
              <a:rPr lang="en-US" dirty="0">
                <a:solidFill>
                  <a:srgbClr val="009999"/>
                </a:solidFill>
              </a:rPr>
              <a:t> </a:t>
            </a:r>
            <a:r>
              <a:rPr lang="en-US" dirty="0"/>
              <a:t>because it is Head Start’s portion of the cost.</a:t>
            </a:r>
            <a:endParaRPr lang="en-US" dirty="0">
              <a:solidFill>
                <a:srgbClr val="009999"/>
              </a:solidFill>
            </a:endParaRPr>
          </a:p>
        </p:txBody>
      </p:sp>
      <p:pic>
        <p:nvPicPr>
          <p:cNvPr id="7" name="Picture 6"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100"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13819" y="394544"/>
            <a:ext cx="4149662" cy="584775"/>
          </a:xfrm>
          <a:prstGeom prst="rect">
            <a:avLst/>
          </a:prstGeom>
        </p:spPr>
        <p:txBody>
          <a:bodyPr wrap="none">
            <a:spAutoFit/>
          </a:bodyPr>
          <a:lstStyle/>
          <a:p>
            <a:r>
              <a:rPr lang="en-US" sz="3200" b="1" dirty="0"/>
              <a:t>Common Budget Issues</a:t>
            </a:r>
          </a:p>
        </p:txBody>
      </p:sp>
    </p:spTree>
    <p:extLst>
      <p:ext uri="{BB962C8B-B14F-4D97-AF65-F5344CB8AC3E}">
        <p14:creationId xmlns:p14="http://schemas.microsoft.com/office/powerpoint/2010/main" val="108151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3819" y="394544"/>
            <a:ext cx="4149662" cy="584775"/>
          </a:xfrm>
          <a:prstGeom prst="rect">
            <a:avLst/>
          </a:prstGeom>
        </p:spPr>
        <p:txBody>
          <a:bodyPr wrap="none">
            <a:spAutoFit/>
          </a:bodyPr>
          <a:lstStyle/>
          <a:p>
            <a:r>
              <a:rPr lang="en-US" sz="3200" b="1" dirty="0"/>
              <a:t>Common Budget Issues</a:t>
            </a:r>
          </a:p>
        </p:txBody>
      </p:sp>
      <p:sp>
        <p:nvSpPr>
          <p:cNvPr id="5" name="Rectangle 4"/>
          <p:cNvSpPr/>
          <p:nvPr/>
        </p:nvSpPr>
        <p:spPr>
          <a:xfrm>
            <a:off x="988266" y="1776261"/>
            <a:ext cx="5103192" cy="461665"/>
          </a:xfrm>
          <a:prstGeom prst="rect">
            <a:avLst/>
          </a:prstGeom>
        </p:spPr>
        <p:txBody>
          <a:bodyPr wrap="none">
            <a:spAutoFit/>
          </a:bodyPr>
          <a:lstStyle/>
          <a:p>
            <a:r>
              <a:rPr lang="en-US" sz="2400" b="1" dirty="0"/>
              <a:t>Requesting Prior Approval of Expenses</a:t>
            </a:r>
            <a:endParaRPr lang="en-US" sz="2400" b="1" dirty="0"/>
          </a:p>
        </p:txBody>
      </p:sp>
      <p:sp>
        <p:nvSpPr>
          <p:cNvPr id="6" name="Content Placeholder 2"/>
          <p:cNvSpPr>
            <a:spLocks noGrp="1"/>
          </p:cNvSpPr>
          <p:nvPr>
            <p:ph idx="1"/>
          </p:nvPr>
        </p:nvSpPr>
        <p:spPr>
          <a:xfrm>
            <a:off x="1154954" y="2603500"/>
            <a:ext cx="8825659" cy="3416300"/>
          </a:xfrm>
        </p:spPr>
        <p:txBody>
          <a:bodyPr>
            <a:normAutofit fontScale="92500" lnSpcReduction="20000"/>
          </a:bodyPr>
          <a:lstStyle/>
          <a:p>
            <a:r>
              <a:rPr lang="en-US" dirty="0"/>
              <a:t>Costs must be approved by DOH prior to expending the requested funds.</a:t>
            </a:r>
          </a:p>
          <a:p>
            <a:endParaRPr lang="en-US" dirty="0"/>
          </a:p>
          <a:p>
            <a:r>
              <a:rPr lang="en-US" dirty="0"/>
              <a:t>If the sponsor's existing budget needs to be amended to revise costs, </a:t>
            </a:r>
            <a:r>
              <a:rPr lang="en-US" b="1" dirty="0">
                <a:solidFill>
                  <a:srgbClr val="7030A0"/>
                </a:solidFill>
              </a:rPr>
              <a:t>the</a:t>
            </a:r>
            <a:r>
              <a:rPr lang="en-US" dirty="0"/>
              <a:t> </a:t>
            </a:r>
            <a:r>
              <a:rPr lang="en-US" b="1" dirty="0">
                <a:solidFill>
                  <a:srgbClr val="7030A0"/>
                </a:solidFill>
              </a:rPr>
              <a:t>budget amendment request must be </a:t>
            </a:r>
            <a:r>
              <a:rPr lang="en-US" b="1" u="sng" dirty="0">
                <a:solidFill>
                  <a:srgbClr val="7030A0"/>
                </a:solidFill>
              </a:rPr>
              <a:t>approved</a:t>
            </a:r>
            <a:r>
              <a:rPr lang="en-US" b="1" dirty="0">
                <a:solidFill>
                  <a:srgbClr val="7030A0"/>
                </a:solidFill>
              </a:rPr>
              <a:t> by DOH </a:t>
            </a:r>
            <a:r>
              <a:rPr lang="en-US" b="1" u="sng" dirty="0">
                <a:solidFill>
                  <a:srgbClr val="7030A0"/>
                </a:solidFill>
              </a:rPr>
              <a:t>prior </a:t>
            </a:r>
            <a:r>
              <a:rPr lang="en-US" b="1" dirty="0">
                <a:solidFill>
                  <a:srgbClr val="7030A0"/>
                </a:solidFill>
              </a:rPr>
              <a:t>to expending requested funds.</a:t>
            </a:r>
          </a:p>
          <a:p>
            <a:endParaRPr lang="en-US" b="1" dirty="0">
              <a:solidFill>
                <a:srgbClr val="7030A0"/>
              </a:solidFill>
            </a:endParaRPr>
          </a:p>
          <a:p>
            <a:r>
              <a:rPr lang="en-US" dirty="0"/>
              <a:t>In other words, costs should not be claimed if they are not listed in your approved budget. You must request approval of expenses prior to claiming.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190" y="3465102"/>
            <a:ext cx="1746244" cy="1833328"/>
          </a:xfrm>
          <a:prstGeom prst="rect">
            <a:avLst/>
          </a:prstGeom>
        </p:spPr>
      </p:pic>
      <p:pic>
        <p:nvPicPr>
          <p:cNvPr id="8" name="Picture 7"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969" y="77172"/>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54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3819" y="394544"/>
            <a:ext cx="4149662" cy="584775"/>
          </a:xfrm>
          <a:prstGeom prst="rect">
            <a:avLst/>
          </a:prstGeom>
        </p:spPr>
        <p:txBody>
          <a:bodyPr wrap="none">
            <a:spAutoFit/>
          </a:bodyPr>
          <a:lstStyle/>
          <a:p>
            <a:r>
              <a:rPr lang="en-US" sz="3200" b="1" dirty="0"/>
              <a:t>Common Budget Issues</a:t>
            </a:r>
          </a:p>
        </p:txBody>
      </p:sp>
      <p:sp>
        <p:nvSpPr>
          <p:cNvPr id="5" name="TextBox 4"/>
          <p:cNvSpPr txBox="1"/>
          <p:nvPr/>
        </p:nvSpPr>
        <p:spPr>
          <a:xfrm>
            <a:off x="620786" y="1895912"/>
            <a:ext cx="6342077" cy="461665"/>
          </a:xfrm>
          <a:prstGeom prst="rect">
            <a:avLst/>
          </a:prstGeom>
          <a:noFill/>
        </p:spPr>
        <p:txBody>
          <a:bodyPr wrap="square" rtlCol="0">
            <a:spAutoFit/>
          </a:bodyPr>
          <a:lstStyle/>
          <a:p>
            <a:r>
              <a:rPr lang="en-US" sz="2400" b="1" dirty="0"/>
              <a:t>Retroactive Salary or Wage Increases</a:t>
            </a:r>
          </a:p>
        </p:txBody>
      </p:sp>
      <p:sp>
        <p:nvSpPr>
          <p:cNvPr id="6" name="TextBox 5"/>
          <p:cNvSpPr txBox="1"/>
          <p:nvPr/>
        </p:nvSpPr>
        <p:spPr>
          <a:xfrm>
            <a:off x="2978092" y="2793534"/>
            <a:ext cx="5075339" cy="1200329"/>
          </a:xfrm>
          <a:prstGeom prst="rect">
            <a:avLst/>
          </a:prstGeom>
          <a:noFill/>
        </p:spPr>
        <p:txBody>
          <a:bodyPr wrap="square" rtlCol="0">
            <a:spAutoFit/>
          </a:bodyPr>
          <a:lstStyle/>
          <a:p>
            <a:r>
              <a:rPr lang="en-US" sz="2400" dirty="0"/>
              <a:t>Per FNS 796-2 Rev. 4 Retroactive Salary or Wage Increases are Unallowable Costs.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180" y="3993863"/>
            <a:ext cx="4413380" cy="2482526"/>
          </a:xfrm>
          <a:prstGeom prst="rect">
            <a:avLst/>
          </a:prstGeom>
        </p:spPr>
      </p:pic>
      <p:pic>
        <p:nvPicPr>
          <p:cNvPr id="8" name="Picture 7" descr="Florida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560" y="123825"/>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4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ida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2324" y="105164"/>
            <a:ext cx="133065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13819" y="394544"/>
            <a:ext cx="4149662" cy="584775"/>
          </a:xfrm>
          <a:prstGeom prst="rect">
            <a:avLst/>
          </a:prstGeom>
        </p:spPr>
        <p:txBody>
          <a:bodyPr wrap="none">
            <a:spAutoFit/>
          </a:bodyPr>
          <a:lstStyle/>
          <a:p>
            <a:r>
              <a:rPr lang="en-US" sz="3200" b="1" dirty="0"/>
              <a:t>Common Budget Issues</a:t>
            </a:r>
          </a:p>
        </p:txBody>
      </p:sp>
      <p:sp>
        <p:nvSpPr>
          <p:cNvPr id="6" name="TextBox 5"/>
          <p:cNvSpPr txBox="1"/>
          <p:nvPr/>
        </p:nvSpPr>
        <p:spPr>
          <a:xfrm>
            <a:off x="1224793" y="1512636"/>
            <a:ext cx="3649211" cy="584775"/>
          </a:xfrm>
          <a:prstGeom prst="rect">
            <a:avLst/>
          </a:prstGeom>
          <a:noFill/>
        </p:spPr>
        <p:txBody>
          <a:bodyPr wrap="square" rtlCol="0">
            <a:spAutoFit/>
          </a:bodyPr>
          <a:lstStyle/>
          <a:p>
            <a:r>
              <a:rPr lang="en-US" sz="3200" b="1" dirty="0"/>
              <a:t>Salary Increases</a:t>
            </a:r>
          </a:p>
        </p:txBody>
      </p:sp>
      <p:sp>
        <p:nvSpPr>
          <p:cNvPr id="7" name="TextBox 6"/>
          <p:cNvSpPr txBox="1"/>
          <p:nvPr/>
        </p:nvSpPr>
        <p:spPr>
          <a:xfrm>
            <a:off x="2119802" y="2952925"/>
            <a:ext cx="6937695" cy="1200329"/>
          </a:xfrm>
          <a:prstGeom prst="rect">
            <a:avLst/>
          </a:prstGeom>
          <a:noFill/>
        </p:spPr>
        <p:txBody>
          <a:bodyPr wrap="square" rtlCol="0">
            <a:spAutoFit/>
          </a:bodyPr>
          <a:lstStyle/>
          <a:p>
            <a:r>
              <a:rPr lang="en-US" sz="2400" dirty="0"/>
              <a:t>Salary Increases must be approved first by DOH CCFP. Please notify your Financial Specialist in advance to any requests.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254" y="3890865"/>
            <a:ext cx="3475653" cy="2780522"/>
          </a:xfrm>
          <a:prstGeom prst="rect">
            <a:avLst/>
          </a:prstGeom>
        </p:spPr>
      </p:pic>
    </p:spTree>
    <p:extLst>
      <p:ext uri="{BB962C8B-B14F-4D97-AF65-F5344CB8AC3E}">
        <p14:creationId xmlns:p14="http://schemas.microsoft.com/office/powerpoint/2010/main" val="2078873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775</Words>
  <Application>Microsoft Office PowerPoint</Application>
  <PresentationFormat>Widescreen</PresentationFormat>
  <Paragraphs>80</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Documentation</vt:lpstr>
      <vt:lpstr>Allocations</vt:lpstr>
      <vt:lpstr>PowerPoint Presentation</vt:lpstr>
      <vt:lpstr>PowerPoint Presentation</vt:lpstr>
      <vt:lpstr>PowerPoint Presentation</vt:lpstr>
      <vt:lpstr>PowerPoint Presentation</vt:lpstr>
      <vt:lpstr>Budget Amendments</vt:lpstr>
      <vt:lpstr>Budget Amendments</vt:lpstr>
      <vt:lpstr>Budget Amendments</vt:lpstr>
      <vt:lpstr>Budget Amendments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Budgets Amendments</dc:title>
  <dc:creator>Taylor, Kendall B</dc:creator>
  <cp:lastModifiedBy>Taylor, Kendall B</cp:lastModifiedBy>
  <cp:revision>15</cp:revision>
  <dcterms:created xsi:type="dcterms:W3CDTF">2017-04-21T12:16:51Z</dcterms:created>
  <dcterms:modified xsi:type="dcterms:W3CDTF">2017-04-21T16:10:25Z</dcterms:modified>
</cp:coreProperties>
</file>